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wmv" ContentType="video/unknown"/>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93" r:id="rId3"/>
    <p:sldId id="294" r:id="rId4"/>
    <p:sldId id="296" r:id="rId5"/>
    <p:sldId id="298" r:id="rId6"/>
    <p:sldId id="299" r:id="rId7"/>
    <p:sldId id="300" r:id="rId8"/>
    <p:sldId id="258" r:id="rId9"/>
    <p:sldId id="270" r:id="rId10"/>
    <p:sldId id="305" r:id="rId11"/>
    <p:sldId id="271" r:id="rId12"/>
    <p:sldId id="274" r:id="rId13"/>
    <p:sldId id="272" r:id="rId14"/>
    <p:sldId id="279" r:id="rId15"/>
    <p:sldId id="292" r:id="rId16"/>
    <p:sldId id="301" r:id="rId17"/>
    <p:sldId id="304" r:id="rId18"/>
    <p:sldId id="303" r:id="rId19"/>
    <p:sldId id="264" r:id="rId20"/>
    <p:sldId id="282" r:id="rId21"/>
    <p:sldId id="283" r:id="rId22"/>
    <p:sldId id="302" r:id="rId23"/>
    <p:sldId id="276" r:id="rId24"/>
    <p:sldId id="260" r:id="rId25"/>
    <p:sldId id="277" r:id="rId26"/>
    <p:sldId id="265" r:id="rId27"/>
    <p:sldId id="295" r:id="rId28"/>
    <p:sldId id="261" r:id="rId29"/>
    <p:sldId id="306" r:id="rId30"/>
    <p:sldId id="262" r:id="rId31"/>
    <p:sldId id="291" r:id="rId32"/>
    <p:sldId id="297" r:id="rId33"/>
    <p:sldId id="290" r:id="rId34"/>
    <p:sldId id="287" r:id="rId35"/>
    <p:sldId id="288" r:id="rId36"/>
    <p:sldId id="289" r:id="rId37"/>
    <p:sldId id="266" r:id="rId38"/>
    <p:sldId id="267" r:id="rId39"/>
    <p:sldId id="275" r:id="rId40"/>
    <p:sldId id="285" r:id="rId41"/>
    <p:sldId id="278"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259" autoAdjust="0"/>
  </p:normalViewPr>
  <p:slideViewPr>
    <p:cSldViewPr>
      <p:cViewPr varScale="1">
        <p:scale>
          <a:sx n="77" d="100"/>
          <a:sy n="77" d="100"/>
        </p:scale>
        <p:origin x="-1362" y="-102"/>
      </p:cViewPr>
      <p:guideLst>
        <p:guide orient="horz" pos="2160"/>
        <p:guide pos="2880"/>
      </p:guideLst>
    </p:cSldViewPr>
  </p:slideViewPr>
  <p:notesTextViewPr>
    <p:cViewPr>
      <p:scale>
        <a:sx n="1" d="1"/>
        <a:sy n="1" d="1"/>
      </p:scale>
      <p:origin x="0" y="0"/>
    </p:cViewPr>
  </p:notesTextViewPr>
  <p:sorterViewPr>
    <p:cViewPr>
      <p:scale>
        <a:sx n="100" d="100"/>
        <a:sy n="100" d="100"/>
      </p:scale>
      <p:origin x="0" y="130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511549D-D0C4-44B8-A9EB-1FC8C02E9996}" type="datetimeFigureOut">
              <a:rPr lang="en-US" smtClean="0"/>
              <a:t>4/30/2012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5691870-7A9D-467A-A29C-A09862891C16}" type="slidenum">
              <a:rPr lang="en-US" smtClean="0"/>
              <a:t>‹#›</a:t>
            </a:fld>
            <a:endParaRPr lang="en-US"/>
          </a:p>
        </p:txBody>
      </p:sp>
    </p:spTree>
    <p:extLst>
      <p:ext uri="{BB962C8B-B14F-4D97-AF65-F5344CB8AC3E}">
        <p14:creationId xmlns:p14="http://schemas.microsoft.com/office/powerpoint/2010/main" val="3767295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mailto:colemanm@hcplonline.org"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changeproject.info/projects.html"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www.tecca.com/topic/military/" TargetMode="External"/><Relationship Id="rId2" Type="http://schemas.openxmlformats.org/officeDocument/2006/relationships/slide" Target="../slides/slide32.xml"/><Relationship Id="rId1" Type="http://schemas.openxmlformats.org/officeDocument/2006/relationships/notesMaster" Target="../notesMasters/notesMaster1.xml"/><Relationship Id="rId5" Type="http://schemas.openxmlformats.org/officeDocument/2006/relationships/hyperlink" Target="http://www.tecca.com/columns/three-types-of-mobile-internet-connections/" TargetMode="External"/><Relationship Id="rId4" Type="http://schemas.openxmlformats.org/officeDocument/2006/relationships/hyperlink" Target="http://www.chamtechops.com/"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Scottsdale (AZ) Public Library</a:t>
            </a:r>
          </a:p>
          <a:p>
            <a:r>
              <a:rPr lang="en-US" dirty="0" smtClean="0"/>
              <a:t>http://gimme.scottsdalelibrary.org/</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5</a:t>
            </a:fld>
            <a:endParaRPr lang="en-US"/>
          </a:p>
        </p:txBody>
      </p:sp>
    </p:spTree>
    <p:extLst>
      <p:ext uri="{BB962C8B-B14F-4D97-AF65-F5344CB8AC3E}">
        <p14:creationId xmlns:p14="http://schemas.microsoft.com/office/powerpoint/2010/main" val="208948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Scottsdale (AZ) Public Library</a:t>
            </a:r>
          </a:p>
          <a:p>
            <a:r>
              <a:rPr lang="en-US" dirty="0" smtClean="0"/>
              <a:t>http://gimme.scottsdalelibrary.org/</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6</a:t>
            </a:fld>
            <a:endParaRPr lang="en-US"/>
          </a:p>
        </p:txBody>
      </p:sp>
    </p:spTree>
    <p:extLst>
      <p:ext uri="{BB962C8B-B14F-4D97-AF65-F5344CB8AC3E}">
        <p14:creationId xmlns:p14="http://schemas.microsoft.com/office/powerpoint/2010/main" val="208948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Bellevue University Virtual Library</a:t>
            </a:r>
          </a:p>
          <a:p>
            <a:r>
              <a:rPr lang="en-US" dirty="0" smtClean="0"/>
              <a:t>http://idcontent.bellevue.edu/content/BELLEVUE/library/virtual_library/desktop/index.html</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7</a:t>
            </a:fld>
            <a:endParaRPr lang="en-US"/>
          </a:p>
        </p:txBody>
      </p:sp>
    </p:spTree>
    <p:extLst>
      <p:ext uri="{BB962C8B-B14F-4D97-AF65-F5344CB8AC3E}">
        <p14:creationId xmlns:p14="http://schemas.microsoft.com/office/powerpoint/2010/main" val="3005757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Maurice Coleman, Specialist III - Technical Trainer </a:t>
            </a:r>
          </a:p>
          <a:p>
            <a:r>
              <a:rPr lang="en-US" sz="1200" i="1" kern="1200" dirty="0" smtClean="0">
                <a:solidFill>
                  <a:schemeClr val="tx1"/>
                </a:solidFill>
                <a:effectLst/>
                <a:latin typeface="+mn-lt"/>
                <a:ea typeface="+mn-ea"/>
                <a:cs typeface="+mn-cs"/>
              </a:rPr>
              <a:t>Harford County Public Library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1221-A Brass Mill Road, Belcamp, MD  21017 </a:t>
            </a:r>
          </a:p>
          <a:p>
            <a:r>
              <a:rPr lang="en-US" sz="1200" kern="1200" dirty="0" smtClean="0">
                <a:solidFill>
                  <a:schemeClr val="tx1"/>
                </a:solidFill>
                <a:effectLst/>
                <a:latin typeface="+mn-lt"/>
                <a:ea typeface="+mn-ea"/>
                <a:cs typeface="+mn-cs"/>
              </a:rPr>
              <a:t>410-273-5601, x 2281 </a:t>
            </a:r>
          </a:p>
          <a:p>
            <a:r>
              <a:rPr lang="en-US" sz="1200" u="sng" kern="1200" dirty="0" smtClean="0">
                <a:solidFill>
                  <a:schemeClr val="tx1"/>
                </a:solidFill>
                <a:effectLst/>
                <a:latin typeface="+mn-lt"/>
                <a:ea typeface="+mn-ea"/>
                <a:cs typeface="+mn-cs"/>
                <a:hlinkClick r:id="rId3"/>
              </a:rPr>
              <a:t>colemanm@hcplonline.org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twitter/</a:t>
            </a:r>
            <a:r>
              <a:rPr lang="en-US" sz="1200" kern="1200" dirty="0" err="1" smtClean="0">
                <a:solidFill>
                  <a:schemeClr val="tx1"/>
                </a:solidFill>
                <a:effectLst/>
                <a:latin typeface="+mn-lt"/>
                <a:ea typeface="+mn-ea"/>
                <a:cs typeface="+mn-cs"/>
              </a:rPr>
              <a:t>im</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skype</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baldgeekinmd</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8</a:t>
            </a:fld>
            <a:endParaRPr lang="en-US"/>
          </a:p>
        </p:txBody>
      </p:sp>
    </p:spTree>
    <p:extLst>
      <p:ext uri="{BB962C8B-B14F-4D97-AF65-F5344CB8AC3E}">
        <p14:creationId xmlns:p14="http://schemas.microsoft.com/office/powerpoint/2010/main" val="797993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Human Library</a:t>
            </a:r>
            <a:br>
              <a:rPr lang="en-US" dirty="0" smtClean="0"/>
            </a:br>
            <a:r>
              <a:rPr lang="en-US" dirty="0" smtClean="0"/>
              <a:t>http://www.torontopubliclibrary.ca/human-library/</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9</a:t>
            </a:fld>
            <a:endParaRPr lang="en-US"/>
          </a:p>
        </p:txBody>
      </p:sp>
    </p:spTree>
    <p:extLst>
      <p:ext uri="{BB962C8B-B14F-4D97-AF65-F5344CB8AC3E}">
        <p14:creationId xmlns:p14="http://schemas.microsoft.com/office/powerpoint/2010/main" val="1960707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mtClean="0"/>
              <a:t>http://www.art-stream.com/library/info/</a:t>
            </a:r>
            <a:endParaRPr lang="en-US"/>
          </a:p>
        </p:txBody>
      </p:sp>
      <p:sp>
        <p:nvSpPr>
          <p:cNvPr id="4" name="Slide Number Placeholder 3"/>
          <p:cNvSpPr>
            <a:spLocks noGrp="1"/>
          </p:cNvSpPr>
          <p:nvPr>
            <p:ph type="sldNum" sz="quarter" idx="10"/>
          </p:nvPr>
        </p:nvSpPr>
        <p:spPr/>
        <p:txBody>
          <a:bodyPr/>
          <a:lstStyle/>
          <a:p>
            <a:fld id="{C5691870-7A9D-467A-A29C-A09862891C16}" type="slidenum">
              <a:rPr lang="en-US" smtClean="0"/>
              <a:t>10</a:t>
            </a:fld>
            <a:endParaRPr lang="en-US"/>
          </a:p>
        </p:txBody>
      </p:sp>
    </p:spTree>
    <p:extLst>
      <p:ext uri="{BB962C8B-B14F-4D97-AF65-F5344CB8AC3E}">
        <p14:creationId xmlns:p14="http://schemas.microsoft.com/office/powerpoint/2010/main" val="2721666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smtClean="0"/>
              <a:t>Photo:</a:t>
            </a:r>
            <a:r>
              <a:rPr lang="en-US" b="0" baseline="0" dirty="0" smtClean="0"/>
              <a:t> </a:t>
            </a:r>
            <a:r>
              <a:rPr lang="en-US" b="0" dirty="0" smtClean="0"/>
              <a:t>seed swap at the Richmond Public Library (CA)</a:t>
            </a:r>
          </a:p>
          <a:p>
            <a:r>
              <a:rPr lang="en-US" b="0" dirty="0" smtClean="0"/>
              <a:t>Video: East Palo Alto (CA) Seed Library,</a:t>
            </a:r>
            <a:r>
              <a:rPr lang="en-US" b="0" baseline="0" dirty="0" smtClean="0"/>
              <a:t> Patrick Sweeney</a:t>
            </a:r>
            <a:br>
              <a:rPr lang="en-US" b="0" baseline="0" dirty="0" smtClean="0"/>
            </a:br>
            <a:r>
              <a:rPr lang="en-US" b="0" baseline="0" dirty="0" smtClean="0"/>
              <a:t>http://boingboing.net/2012/04/02/seed-libraries-crop-up.html</a:t>
            </a:r>
            <a:endParaRPr lang="en-US" b="0" dirty="0"/>
          </a:p>
        </p:txBody>
      </p:sp>
      <p:sp>
        <p:nvSpPr>
          <p:cNvPr id="4" name="Slide Number Placeholder 3"/>
          <p:cNvSpPr>
            <a:spLocks noGrp="1"/>
          </p:cNvSpPr>
          <p:nvPr>
            <p:ph type="sldNum" sz="quarter" idx="10"/>
          </p:nvPr>
        </p:nvSpPr>
        <p:spPr/>
        <p:txBody>
          <a:bodyPr/>
          <a:lstStyle/>
          <a:p>
            <a:fld id="{C5691870-7A9D-467A-A29C-A09862891C16}" type="slidenum">
              <a:rPr lang="en-US" smtClean="0"/>
              <a:t>11</a:t>
            </a:fld>
            <a:endParaRPr lang="en-US"/>
          </a:p>
        </p:txBody>
      </p:sp>
    </p:spTree>
    <p:extLst>
      <p:ext uri="{BB962C8B-B14F-4D97-AF65-F5344CB8AC3E}">
        <p14:creationId xmlns:p14="http://schemas.microsoft.com/office/powerpoint/2010/main" val="24176369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smtClean="0"/>
              <a:t>Photo:</a:t>
            </a:r>
            <a:r>
              <a:rPr lang="en-US" b="0" baseline="0" dirty="0" smtClean="0"/>
              <a:t> </a:t>
            </a:r>
            <a:r>
              <a:rPr lang="en-US" b="0" dirty="0" smtClean="0"/>
              <a:t>seed swap at the Richmond Public Library (CA)</a:t>
            </a:r>
          </a:p>
          <a:p>
            <a:r>
              <a:rPr lang="en-US" b="0" dirty="0" smtClean="0"/>
              <a:t>Video: East Palo Alto (CA) Seed Library,</a:t>
            </a:r>
            <a:r>
              <a:rPr lang="en-US" b="0" baseline="0" dirty="0" smtClean="0"/>
              <a:t> Patrick Sweeney</a:t>
            </a:r>
            <a:br>
              <a:rPr lang="en-US" b="0" baseline="0" dirty="0" smtClean="0"/>
            </a:br>
            <a:r>
              <a:rPr lang="en-US" b="0" baseline="0" dirty="0" smtClean="0"/>
              <a:t>http://boingboing.net/2012/04/02/seed-libraries-crop-up.html</a:t>
            </a:r>
            <a:endParaRPr lang="en-US" b="0" dirty="0"/>
          </a:p>
        </p:txBody>
      </p:sp>
      <p:sp>
        <p:nvSpPr>
          <p:cNvPr id="4" name="Slide Number Placeholder 3"/>
          <p:cNvSpPr>
            <a:spLocks noGrp="1"/>
          </p:cNvSpPr>
          <p:nvPr>
            <p:ph type="sldNum" sz="quarter" idx="10"/>
          </p:nvPr>
        </p:nvSpPr>
        <p:spPr/>
        <p:txBody>
          <a:bodyPr/>
          <a:lstStyle/>
          <a:p>
            <a:fld id="{C5691870-7A9D-467A-A29C-A09862891C16}" type="slidenum">
              <a:rPr lang="en-US" smtClean="0"/>
              <a:t>12</a:t>
            </a:fld>
            <a:endParaRPr lang="en-US"/>
          </a:p>
        </p:txBody>
      </p:sp>
    </p:spTree>
    <p:extLst>
      <p:ext uri="{BB962C8B-B14F-4D97-AF65-F5344CB8AC3E}">
        <p14:creationId xmlns:p14="http://schemas.microsoft.com/office/powerpoint/2010/main" val="2417636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Douglas County Library’s eBooks system.</a:t>
            </a:r>
            <a:br>
              <a:rPr lang="en-US" dirty="0" smtClean="0"/>
            </a:br>
            <a:r>
              <a:rPr lang="en-US" dirty="0" smtClean="0"/>
              <a:t>ALSO:</a:t>
            </a:r>
            <a:br>
              <a:rPr lang="en-US" dirty="0" smtClean="0"/>
            </a:br>
            <a:r>
              <a:rPr lang="en-US" dirty="0" smtClean="0"/>
              <a:t>DCL now offers virtual solutions that allow patrons to explore digital material. Our new touch screen displays (two to three 52-inch digital touchscreen displays), are located adjacent to our physical </a:t>
            </a:r>
            <a:r>
              <a:rPr lang="en-US" dirty="0" err="1" smtClean="0"/>
              <a:t>powerwalls</a:t>
            </a:r>
            <a:r>
              <a:rPr lang="en-US" dirty="0" smtClean="0"/>
              <a:t>, and feature e-book content for easy browsing and downloading. We also have an online e-book storefront within our online catalog, as well as a mobile app, that allows us to display the same dynamic content.</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13</a:t>
            </a:fld>
            <a:endParaRPr lang="en-US"/>
          </a:p>
        </p:txBody>
      </p:sp>
    </p:spTree>
    <p:extLst>
      <p:ext uri="{BB962C8B-B14F-4D97-AF65-F5344CB8AC3E}">
        <p14:creationId xmlns:p14="http://schemas.microsoft.com/office/powerpoint/2010/main" val="43718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EBSCO FUD</a:t>
            </a:r>
            <a:r>
              <a:rPr lang="en-US" baseline="0" dirty="0" smtClean="0"/>
              <a:t> @ CIL2012</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14</a:t>
            </a:fld>
            <a:endParaRPr lang="en-US"/>
          </a:p>
        </p:txBody>
      </p:sp>
    </p:spTree>
    <p:extLst>
      <p:ext uri="{BB962C8B-B14F-4D97-AF65-F5344CB8AC3E}">
        <p14:creationId xmlns:p14="http://schemas.microsoft.com/office/powerpoint/2010/main" val="3334517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Researchers at the Pervasive Interaction Lab of the Open University at Milton Keynes (UK) developed a </a:t>
            </a:r>
            <a:r>
              <a:rPr lang="en-US" dirty="0" smtClean="0">
                <a:hlinkClick r:id="rId3"/>
              </a:rPr>
              <a:t>Lambent Shopping Trolley Handle</a:t>
            </a:r>
            <a:r>
              <a:rPr lang="en-US" dirty="0" smtClean="0"/>
              <a:t> [changeproject.info]. The augmented shopping handle provides people with nutritional, ethical and environmental product information where and when actual shopping decisions are being made. </a:t>
            </a:r>
          </a:p>
          <a:p>
            <a:r>
              <a:rPr lang="en-US" dirty="0" smtClean="0"/>
              <a:t>The handle, consisting of an integrated barcode scanner and a row of 16 multi-</a:t>
            </a:r>
            <a:r>
              <a:rPr lang="en-US" dirty="0" err="1" smtClean="0"/>
              <a:t>colour</a:t>
            </a:r>
            <a:r>
              <a:rPr lang="en-US" dirty="0" smtClean="0"/>
              <a:t> LEDs, clips onto any supermarket trolley to show relevant product information via changes in patterns and colors. These product characteristics can be nominal (e.g. organic versus containing nuts), ordinal (e.g. low, medium or high food miles), as well as a combination of the two at the same time.</a:t>
            </a:r>
          </a:p>
          <a:p>
            <a:r>
              <a:rPr lang="en-US" smtClean="0"/>
              <a:t>http://infosthetics.com/archives/2012/04/augmented_trolley_handle_conveys_food_miles_information_while_shopping.html</a:t>
            </a:r>
            <a:endParaRPr lang="en-US"/>
          </a:p>
        </p:txBody>
      </p:sp>
      <p:sp>
        <p:nvSpPr>
          <p:cNvPr id="4" name="Slide Number Placeholder 3"/>
          <p:cNvSpPr>
            <a:spLocks noGrp="1"/>
          </p:cNvSpPr>
          <p:nvPr>
            <p:ph type="sldNum" sz="quarter" idx="10"/>
          </p:nvPr>
        </p:nvSpPr>
        <p:spPr/>
        <p:txBody>
          <a:bodyPr/>
          <a:lstStyle/>
          <a:p>
            <a:fld id="{C5691870-7A9D-467A-A29C-A09862891C16}" type="slidenum">
              <a:rPr lang="en-US" smtClean="0"/>
              <a:t>17</a:t>
            </a:fld>
            <a:endParaRPr lang="en-US"/>
          </a:p>
        </p:txBody>
      </p:sp>
    </p:spTree>
    <p:extLst>
      <p:ext uri="{BB962C8B-B14F-4D97-AF65-F5344CB8AC3E}">
        <p14:creationId xmlns:p14="http://schemas.microsoft.com/office/powerpoint/2010/main" val="6057076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smtClean="0"/>
              <a:t>Power, Outlet: U-Socket, Dual Outlet/ Dual USB, 110V, </a:t>
            </a:r>
            <a:r>
              <a:rPr lang="en-US" b="0" dirty="0" err="1" smtClean="0"/>
              <a:t>TruePower</a:t>
            </a:r>
            <a:endParaRPr lang="en-US" b="0" dirty="0" smtClean="0"/>
          </a:p>
          <a:p>
            <a:r>
              <a:rPr lang="en-US" b="0" dirty="0" smtClean="0"/>
              <a:t>$24.95</a:t>
            </a:r>
          </a:p>
          <a:p>
            <a:endParaRPr lang="en-US" b="0" baseline="0" dirty="0" smtClean="0"/>
          </a:p>
        </p:txBody>
      </p:sp>
      <p:sp>
        <p:nvSpPr>
          <p:cNvPr id="4" name="Slide Number Placeholder 3"/>
          <p:cNvSpPr>
            <a:spLocks noGrp="1"/>
          </p:cNvSpPr>
          <p:nvPr>
            <p:ph type="sldNum" sz="quarter" idx="10"/>
          </p:nvPr>
        </p:nvSpPr>
        <p:spPr/>
        <p:txBody>
          <a:bodyPr/>
          <a:lstStyle/>
          <a:p>
            <a:fld id="{C5691870-7A9D-467A-A29C-A09862891C16}" type="slidenum">
              <a:rPr lang="en-US" smtClean="0"/>
              <a:t>18</a:t>
            </a:fld>
            <a:endParaRPr lang="en-US"/>
          </a:p>
        </p:txBody>
      </p:sp>
    </p:spTree>
    <p:extLst>
      <p:ext uri="{BB962C8B-B14F-4D97-AF65-F5344CB8AC3E}">
        <p14:creationId xmlns:p14="http://schemas.microsoft.com/office/powerpoint/2010/main" val="3633985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http://www.jasongriffey.net/librarybox/</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19</a:t>
            </a:fld>
            <a:endParaRPr lang="en-US"/>
          </a:p>
        </p:txBody>
      </p:sp>
    </p:spTree>
    <p:extLst>
      <p:ext uri="{BB962C8B-B14F-4D97-AF65-F5344CB8AC3E}">
        <p14:creationId xmlns:p14="http://schemas.microsoft.com/office/powerpoint/2010/main" val="27973598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My</a:t>
            </a:r>
            <a:r>
              <a:rPr lang="en-US" baseline="0" dirty="0" smtClean="0"/>
              <a:t> </a:t>
            </a:r>
            <a:r>
              <a:rPr lang="en-US" dirty="0" smtClean="0"/>
              <a:t>HTPC</a:t>
            </a:r>
          </a:p>
          <a:p>
            <a:r>
              <a:rPr lang="en-US" dirty="0" smtClean="0"/>
              <a:t>$400</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20</a:t>
            </a:fld>
            <a:endParaRPr lang="en-US"/>
          </a:p>
        </p:txBody>
      </p:sp>
    </p:spTree>
    <p:extLst>
      <p:ext uri="{BB962C8B-B14F-4D97-AF65-F5344CB8AC3E}">
        <p14:creationId xmlns:p14="http://schemas.microsoft.com/office/powerpoint/2010/main" val="3009750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My Kitchen PC</a:t>
            </a:r>
          </a:p>
          <a:p>
            <a:r>
              <a:rPr lang="en-US" dirty="0" smtClean="0"/>
              <a:t>$150</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21</a:t>
            </a:fld>
            <a:endParaRPr lang="en-US"/>
          </a:p>
        </p:txBody>
      </p:sp>
    </p:spTree>
    <p:extLst>
      <p:ext uri="{BB962C8B-B14F-4D97-AF65-F5344CB8AC3E}">
        <p14:creationId xmlns:p14="http://schemas.microsoft.com/office/powerpoint/2010/main" val="3633985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Motorola Droid Bionic connected</a:t>
            </a:r>
            <a:r>
              <a:rPr lang="en-US" baseline="0" dirty="0" smtClean="0"/>
              <a:t> to my TV.</a:t>
            </a:r>
          </a:p>
          <a:p>
            <a:r>
              <a:rPr lang="en-US" baseline="0" dirty="0" smtClean="0"/>
              <a:t>$150 + monthly data plan</a:t>
            </a:r>
          </a:p>
          <a:p>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22</a:t>
            </a:fld>
            <a:endParaRPr lang="en-US"/>
          </a:p>
        </p:txBody>
      </p:sp>
    </p:spTree>
    <p:extLst>
      <p:ext uri="{BB962C8B-B14F-4D97-AF65-F5344CB8AC3E}">
        <p14:creationId xmlns:p14="http://schemas.microsoft.com/office/powerpoint/2010/main" val="33609205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What are the dimensions of the Raspberry Pi?</a:t>
            </a:r>
          </a:p>
          <a:p>
            <a:r>
              <a:rPr lang="en-US" dirty="0" smtClean="0"/>
              <a:t>The Raspberry Pi measures 85.60mm x 53.98mm x 17mm, with a little overlap for the SD card and connectors which project over the edges. It weighs 45g.</a:t>
            </a:r>
          </a:p>
          <a:p>
            <a:r>
              <a:rPr lang="en-US" smtClean="0"/>
              <a:t>$35</a:t>
            </a:r>
            <a:endParaRPr lang="en-US" dirty="0" smtClean="0"/>
          </a:p>
          <a:p>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23</a:t>
            </a:fld>
            <a:endParaRPr lang="en-US"/>
          </a:p>
        </p:txBody>
      </p:sp>
    </p:spTree>
    <p:extLst>
      <p:ext uri="{BB962C8B-B14F-4D97-AF65-F5344CB8AC3E}">
        <p14:creationId xmlns:p14="http://schemas.microsoft.com/office/powerpoint/2010/main" val="35871082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http://www.fayettevillefreelibrary.org/about-us/services/fablab</a:t>
            </a:r>
          </a:p>
        </p:txBody>
      </p:sp>
      <p:sp>
        <p:nvSpPr>
          <p:cNvPr id="4" name="Slide Number Placeholder 3"/>
          <p:cNvSpPr>
            <a:spLocks noGrp="1"/>
          </p:cNvSpPr>
          <p:nvPr>
            <p:ph type="sldNum" sz="quarter" idx="10"/>
          </p:nvPr>
        </p:nvSpPr>
        <p:spPr/>
        <p:txBody>
          <a:bodyPr/>
          <a:lstStyle/>
          <a:p>
            <a:fld id="{C5691870-7A9D-467A-A29C-A09862891C16}" type="slidenum">
              <a:rPr lang="en-US" smtClean="0"/>
              <a:t>26</a:t>
            </a:fld>
            <a:endParaRPr lang="en-US"/>
          </a:p>
        </p:txBody>
      </p:sp>
    </p:spTree>
    <p:extLst>
      <p:ext uri="{BB962C8B-B14F-4D97-AF65-F5344CB8AC3E}">
        <p14:creationId xmlns:p14="http://schemas.microsoft.com/office/powerpoint/2010/main" val="14962396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mtClean="0"/>
              <a:t>25</a:t>
            </a:r>
            <a:r>
              <a:rPr lang="en-US" baseline="0" smtClean="0"/>
              <a:t> April 2012</a:t>
            </a:r>
            <a:endParaRPr lang="en-US" smtClean="0"/>
          </a:p>
          <a:p>
            <a:r>
              <a:rPr lang="en-US" dirty="0" smtClean="0"/>
              <a:t>The </a:t>
            </a:r>
            <a:r>
              <a:rPr lang="en-US" dirty="0" err="1" smtClean="0"/>
              <a:t>Solidoodle</a:t>
            </a:r>
            <a:r>
              <a:rPr lang="en-US" baseline="0" dirty="0" smtClean="0"/>
              <a:t> </a:t>
            </a:r>
            <a:r>
              <a:rPr lang="en-US" dirty="0" smtClean="0"/>
              <a:t>starts at just under $500. The printer, which is now up for pre-order, can print plastic pieces up to 6" x 6" x 6", and "all you need to supply is a computer and power." Also, interestingly, "a 200-pound man can literally stand on top of the machine while it's printing.”</a:t>
            </a:r>
          </a:p>
          <a:p>
            <a:r>
              <a:rPr lang="en-US" dirty="0" smtClean="0"/>
              <a:t>http://www.engadget.com/2012/04/25/former-makerbot-exec-launches-solidoodle-sub-500-3d-printer/</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29</a:t>
            </a:fld>
            <a:endParaRPr lang="en-US"/>
          </a:p>
        </p:txBody>
      </p:sp>
    </p:spTree>
    <p:extLst>
      <p:ext uri="{BB962C8B-B14F-4D97-AF65-F5344CB8AC3E}">
        <p14:creationId xmlns:p14="http://schemas.microsoft.com/office/powerpoint/2010/main" val="37645174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Chocolate Printer – April</a:t>
            </a:r>
            <a:r>
              <a:rPr lang="en-US" baseline="0" dirty="0" smtClean="0"/>
              <a:t> 2012 - $4000 </a:t>
            </a:r>
            <a:endParaRPr lang="en-US" dirty="0" smtClean="0"/>
          </a:p>
          <a:p>
            <a:r>
              <a:rPr lang="en-US" dirty="0" smtClean="0"/>
              <a:t>http://techland.time.com/2012/04/09/the-delicious-future-3d-chocolate-printer-finally-available-for-purchase/</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30</a:t>
            </a:fld>
            <a:endParaRPr lang="en-US"/>
          </a:p>
        </p:txBody>
      </p:sp>
    </p:spTree>
    <p:extLst>
      <p:ext uri="{BB962C8B-B14F-4D97-AF65-F5344CB8AC3E}">
        <p14:creationId xmlns:p14="http://schemas.microsoft.com/office/powerpoint/2010/main" val="11712473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mtClean="0"/>
              <a:t>Video:</a:t>
            </a:r>
            <a:r>
              <a:rPr lang="en-US" baseline="0" smtClean="0"/>
              <a:t> </a:t>
            </a:r>
            <a:r>
              <a:rPr lang="en-US" smtClean="0"/>
              <a:t>http://gapingvoid.com/</a:t>
            </a:r>
            <a:endParaRPr lang="en-US"/>
          </a:p>
        </p:txBody>
      </p:sp>
      <p:sp>
        <p:nvSpPr>
          <p:cNvPr id="4" name="Slide Number Placeholder 3"/>
          <p:cNvSpPr>
            <a:spLocks noGrp="1"/>
          </p:cNvSpPr>
          <p:nvPr>
            <p:ph type="sldNum" sz="quarter" idx="10"/>
          </p:nvPr>
        </p:nvSpPr>
        <p:spPr/>
        <p:txBody>
          <a:bodyPr/>
          <a:lstStyle/>
          <a:p>
            <a:fld id="{C5691870-7A9D-467A-A29C-A09862891C16}" type="slidenum">
              <a:rPr lang="en-US" smtClean="0"/>
              <a:t>31</a:t>
            </a:fld>
            <a:endParaRPr lang="en-US"/>
          </a:p>
        </p:txBody>
      </p:sp>
    </p:spTree>
    <p:extLst>
      <p:ext uri="{BB962C8B-B14F-4D97-AF65-F5344CB8AC3E}">
        <p14:creationId xmlns:p14="http://schemas.microsoft.com/office/powerpoint/2010/main" val="29802887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Feb 2012</a:t>
            </a:r>
            <a:r>
              <a:rPr lang="en-US" baseline="0" dirty="0" smtClean="0"/>
              <a:t> -- </a:t>
            </a:r>
            <a:r>
              <a:rPr lang="en-US" dirty="0" smtClean="0"/>
              <a:t>Anthony </a:t>
            </a:r>
            <a:r>
              <a:rPr lang="en-US" dirty="0" err="1" smtClean="0"/>
              <a:t>Sutera</a:t>
            </a:r>
            <a:r>
              <a:rPr lang="en-US" dirty="0" smtClean="0"/>
              <a:t> and his </a:t>
            </a:r>
            <a:r>
              <a:rPr lang="en-US" dirty="0" smtClean="0">
                <a:hlinkClick r:id="rId3"/>
              </a:rPr>
              <a:t>military</a:t>
            </a:r>
            <a:r>
              <a:rPr lang="en-US" dirty="0" smtClean="0"/>
              <a:t> tech firm </a:t>
            </a:r>
            <a:r>
              <a:rPr lang="en-US" dirty="0" err="1" smtClean="0">
                <a:hlinkClick r:id="rId4"/>
              </a:rPr>
              <a:t>Chamtech</a:t>
            </a:r>
            <a:r>
              <a:rPr lang="en-US" dirty="0" smtClean="0"/>
              <a:t> have the solution to both your signal woes and </a:t>
            </a:r>
            <a:r>
              <a:rPr lang="en-US" dirty="0" smtClean="0">
                <a:hlinkClick r:id="rId5"/>
              </a:rPr>
              <a:t>wireless internet</a:t>
            </a:r>
            <a:r>
              <a:rPr lang="en-US" dirty="0" smtClean="0"/>
              <a:t> needs — a spray-on technology that can turn just about anything into an antenna, a transmitter, or a signal booster. In fact, they managed to turn a tree into an antenna more powerful than those used by the </a:t>
            </a:r>
            <a:r>
              <a:rPr lang="en-US" dirty="0" smtClean="0">
                <a:hlinkClick r:id="rId3"/>
              </a:rPr>
              <a:t>military</a:t>
            </a:r>
            <a:r>
              <a:rPr lang="en-US" dirty="0" smtClean="0"/>
              <a:t> simply by spraying it with some of the liquid technology.</a:t>
            </a:r>
          </a:p>
          <a:p>
            <a:r>
              <a:rPr lang="en-US" smtClean="0"/>
              <a:t>http://www.tecca.com/news/2012/02/15/camtech-spray-on-wifi-antenna-signal-booster-google-solve-for-x/</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32</a:t>
            </a:fld>
            <a:endParaRPr lang="en-US"/>
          </a:p>
        </p:txBody>
      </p:sp>
    </p:spTree>
    <p:extLst>
      <p:ext uri="{BB962C8B-B14F-4D97-AF65-F5344CB8AC3E}">
        <p14:creationId xmlns:p14="http://schemas.microsoft.com/office/powerpoint/2010/main" val="15759163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iPad retina display: This is considered state-of-the</a:t>
            </a:r>
            <a:r>
              <a:rPr lang="en-US" baseline="0" dirty="0" smtClean="0"/>
              <a:t> art in display technology to most libraries.</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33</a:t>
            </a:fld>
            <a:endParaRPr lang="en-US"/>
          </a:p>
        </p:txBody>
      </p:sp>
    </p:spTree>
    <p:extLst>
      <p:ext uri="{BB962C8B-B14F-4D97-AF65-F5344CB8AC3E}">
        <p14:creationId xmlns:p14="http://schemas.microsoft.com/office/powerpoint/2010/main" val="39755576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Red Planet, 2000</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34</a:t>
            </a:fld>
            <a:endParaRPr lang="en-US"/>
          </a:p>
        </p:txBody>
      </p:sp>
    </p:spTree>
    <p:extLst>
      <p:ext uri="{BB962C8B-B14F-4D97-AF65-F5344CB8AC3E}">
        <p14:creationId xmlns:p14="http://schemas.microsoft.com/office/powerpoint/2010/main" val="9962236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Samsung, CES 2011</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35</a:t>
            </a:fld>
            <a:endParaRPr lang="en-US"/>
          </a:p>
        </p:txBody>
      </p:sp>
    </p:spTree>
    <p:extLst>
      <p:ext uri="{BB962C8B-B14F-4D97-AF65-F5344CB8AC3E}">
        <p14:creationId xmlns:p14="http://schemas.microsoft.com/office/powerpoint/2010/main" val="26522082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Sony </a:t>
            </a:r>
            <a:r>
              <a:rPr lang="en-US" dirty="0" err="1" smtClean="0"/>
              <a:t>SmartWatch</a:t>
            </a:r>
            <a:r>
              <a:rPr lang="en-US" dirty="0" smtClean="0"/>
              <a:t> - $149</a:t>
            </a:r>
          </a:p>
          <a:p>
            <a:r>
              <a:rPr lang="en-US" dirty="0" smtClean="0"/>
              <a:t>http://store.sony.com/webapp/wcs/stores/servlet/ProductDisplay?catalogId=10551&amp;storeId=10151&amp;langId=-1&amp;productId=8198552921666417428&amp;tab=featuresTab#overview</a:t>
            </a:r>
          </a:p>
          <a:p>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37</a:t>
            </a:fld>
            <a:endParaRPr lang="en-US"/>
          </a:p>
        </p:txBody>
      </p:sp>
    </p:spTree>
    <p:extLst>
      <p:ext uri="{BB962C8B-B14F-4D97-AF65-F5344CB8AC3E}">
        <p14:creationId xmlns:p14="http://schemas.microsoft.com/office/powerpoint/2010/main" val="23140072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smtClean="0"/>
              <a:t>An Invocation for Beginnings </a:t>
            </a:r>
          </a:p>
          <a:p>
            <a:r>
              <a:rPr lang="en-US" dirty="0" smtClean="0"/>
              <a:t>http</a:t>
            </a:r>
            <a:r>
              <a:rPr lang="en-US" smtClean="0"/>
              <a:t>://www.youtube.com/watch?v=RYlCVwxoL_g</a:t>
            </a:r>
            <a:endParaRPr lang="en-US" dirty="0"/>
          </a:p>
        </p:txBody>
      </p:sp>
      <p:sp>
        <p:nvSpPr>
          <p:cNvPr id="4" name="Slide Number Placeholder 3"/>
          <p:cNvSpPr>
            <a:spLocks noGrp="1"/>
          </p:cNvSpPr>
          <p:nvPr>
            <p:ph type="sldNum" sz="quarter" idx="10"/>
          </p:nvPr>
        </p:nvSpPr>
        <p:spPr/>
        <p:txBody>
          <a:bodyPr/>
          <a:lstStyle/>
          <a:p>
            <a:fld id="{C5691870-7A9D-467A-A29C-A09862891C16}" type="slidenum">
              <a:rPr lang="en-US" smtClean="0"/>
              <a:t>40</a:t>
            </a:fld>
            <a:endParaRPr lang="en-US"/>
          </a:p>
        </p:txBody>
      </p:sp>
    </p:spTree>
    <p:extLst>
      <p:ext uri="{BB962C8B-B14F-4D97-AF65-F5344CB8AC3E}">
        <p14:creationId xmlns:p14="http://schemas.microsoft.com/office/powerpoint/2010/main" val="2299541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A2FC6C5-572E-47D0-9090-EC5078ED18D3}" type="datetimeFigureOut">
              <a:rPr lang="en-US" smtClean="0"/>
              <a:t>4/30/2012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03ED80-384F-4578-8160-012239EF596A}" type="slidenum">
              <a:rPr lang="en-US" smtClean="0"/>
              <a:t>‹#›</a:t>
            </a:fld>
            <a:endParaRPr lang="en-US"/>
          </a:p>
        </p:txBody>
      </p:sp>
    </p:spTree>
    <p:extLst>
      <p:ext uri="{BB962C8B-B14F-4D97-AF65-F5344CB8AC3E}">
        <p14:creationId xmlns:p14="http://schemas.microsoft.com/office/powerpoint/2010/main" val="2334618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A2FC6C5-572E-47D0-9090-EC5078ED18D3}" type="datetimeFigureOut">
              <a:rPr lang="en-US" smtClean="0"/>
              <a:t>4/30/2012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03ED80-384F-4578-8160-012239EF596A}" type="slidenum">
              <a:rPr lang="en-US" smtClean="0"/>
              <a:t>‹#›</a:t>
            </a:fld>
            <a:endParaRPr lang="en-US"/>
          </a:p>
        </p:txBody>
      </p:sp>
    </p:spTree>
    <p:extLst>
      <p:ext uri="{BB962C8B-B14F-4D97-AF65-F5344CB8AC3E}">
        <p14:creationId xmlns:p14="http://schemas.microsoft.com/office/powerpoint/2010/main" val="1221794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A2FC6C5-572E-47D0-9090-EC5078ED18D3}" type="datetimeFigureOut">
              <a:rPr lang="en-US" smtClean="0"/>
              <a:t>4/30/2012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03ED80-384F-4578-8160-012239EF596A}" type="slidenum">
              <a:rPr lang="en-US" smtClean="0"/>
              <a:t>‹#›</a:t>
            </a:fld>
            <a:endParaRPr lang="en-US"/>
          </a:p>
        </p:txBody>
      </p:sp>
    </p:spTree>
    <p:extLst>
      <p:ext uri="{BB962C8B-B14F-4D97-AF65-F5344CB8AC3E}">
        <p14:creationId xmlns:p14="http://schemas.microsoft.com/office/powerpoint/2010/main" val="1709081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A2FC6C5-572E-47D0-9090-EC5078ED18D3}" type="datetimeFigureOut">
              <a:rPr lang="en-US" smtClean="0"/>
              <a:t>4/30/2012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03ED80-384F-4578-8160-012239EF596A}" type="slidenum">
              <a:rPr lang="en-US" smtClean="0"/>
              <a:t>‹#›</a:t>
            </a:fld>
            <a:endParaRPr lang="en-US"/>
          </a:p>
        </p:txBody>
      </p:sp>
    </p:spTree>
    <p:extLst>
      <p:ext uri="{BB962C8B-B14F-4D97-AF65-F5344CB8AC3E}">
        <p14:creationId xmlns:p14="http://schemas.microsoft.com/office/powerpoint/2010/main" val="2967513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A2FC6C5-572E-47D0-9090-EC5078ED18D3}" type="datetimeFigureOut">
              <a:rPr lang="en-US" smtClean="0"/>
              <a:t>4/30/2012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003ED80-384F-4578-8160-012239EF596A}" type="slidenum">
              <a:rPr lang="en-US" smtClean="0"/>
              <a:t>‹#›</a:t>
            </a:fld>
            <a:endParaRPr lang="en-US"/>
          </a:p>
        </p:txBody>
      </p:sp>
    </p:spTree>
    <p:extLst>
      <p:ext uri="{BB962C8B-B14F-4D97-AF65-F5344CB8AC3E}">
        <p14:creationId xmlns:p14="http://schemas.microsoft.com/office/powerpoint/2010/main" val="3655080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A2FC6C5-572E-47D0-9090-EC5078ED18D3}" type="datetimeFigureOut">
              <a:rPr lang="en-US" smtClean="0"/>
              <a:t>4/30/2012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003ED80-384F-4578-8160-012239EF596A}" type="slidenum">
              <a:rPr lang="en-US" smtClean="0"/>
              <a:t>‹#›</a:t>
            </a:fld>
            <a:endParaRPr lang="en-US"/>
          </a:p>
        </p:txBody>
      </p:sp>
    </p:spTree>
    <p:extLst>
      <p:ext uri="{BB962C8B-B14F-4D97-AF65-F5344CB8AC3E}">
        <p14:creationId xmlns:p14="http://schemas.microsoft.com/office/powerpoint/2010/main" val="1319458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2FC6C5-572E-47D0-9090-EC5078ED18D3}" type="datetimeFigureOut">
              <a:rPr lang="en-US" smtClean="0"/>
              <a:t>4/30/2012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003ED80-384F-4578-8160-012239EF596A}" type="slidenum">
              <a:rPr lang="en-US" smtClean="0"/>
              <a:t>‹#›</a:t>
            </a:fld>
            <a:endParaRPr lang="en-US"/>
          </a:p>
        </p:txBody>
      </p:sp>
    </p:spTree>
    <p:extLst>
      <p:ext uri="{BB962C8B-B14F-4D97-AF65-F5344CB8AC3E}">
        <p14:creationId xmlns:p14="http://schemas.microsoft.com/office/powerpoint/2010/main" val="881145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2FC6C5-572E-47D0-9090-EC5078ED18D3}" type="datetimeFigureOut">
              <a:rPr lang="en-US" smtClean="0"/>
              <a:t>4/30/2012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03ED80-384F-4578-8160-012239EF596A}" type="slidenum">
              <a:rPr lang="en-US" smtClean="0"/>
              <a:t>‹#›</a:t>
            </a:fld>
            <a:endParaRPr lang="en-US"/>
          </a:p>
        </p:txBody>
      </p:sp>
    </p:spTree>
    <p:extLst>
      <p:ext uri="{BB962C8B-B14F-4D97-AF65-F5344CB8AC3E}">
        <p14:creationId xmlns:p14="http://schemas.microsoft.com/office/powerpoint/2010/main" val="852934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2FC6C5-572E-47D0-9090-EC5078ED18D3}" type="datetimeFigureOut">
              <a:rPr lang="en-US" smtClean="0"/>
              <a:t>4/30/2012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03ED80-384F-4578-8160-012239EF596A}" type="slidenum">
              <a:rPr lang="en-US" smtClean="0"/>
              <a:t>‹#›</a:t>
            </a:fld>
            <a:endParaRPr lang="en-US"/>
          </a:p>
        </p:txBody>
      </p:sp>
    </p:spTree>
    <p:extLst>
      <p:ext uri="{BB962C8B-B14F-4D97-AF65-F5344CB8AC3E}">
        <p14:creationId xmlns:p14="http://schemas.microsoft.com/office/powerpoint/2010/main" val="152082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A2FC6C5-572E-47D0-9090-EC5078ED18D3}" type="datetimeFigureOut">
              <a:rPr lang="en-US" smtClean="0"/>
              <a:t>4/30/2012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03ED80-384F-4578-8160-012239EF596A}" type="slidenum">
              <a:rPr lang="en-US" smtClean="0"/>
              <a:t>‹#›</a:t>
            </a:fld>
            <a:endParaRPr lang="en-US"/>
          </a:p>
        </p:txBody>
      </p:sp>
    </p:spTree>
    <p:extLst>
      <p:ext uri="{BB962C8B-B14F-4D97-AF65-F5344CB8AC3E}">
        <p14:creationId xmlns:p14="http://schemas.microsoft.com/office/powerpoint/2010/main" val="2756357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A2FC6C5-572E-47D0-9090-EC5078ED18D3}" type="datetimeFigureOut">
              <a:rPr lang="en-US" smtClean="0"/>
              <a:t>4/30/2012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03ED80-384F-4578-8160-012239EF596A}" type="slidenum">
              <a:rPr lang="en-US" smtClean="0"/>
              <a:t>‹#›</a:t>
            </a:fld>
            <a:endParaRPr lang="en-US"/>
          </a:p>
        </p:txBody>
      </p:sp>
    </p:spTree>
    <p:extLst>
      <p:ext uri="{BB962C8B-B14F-4D97-AF65-F5344CB8AC3E}">
        <p14:creationId xmlns:p14="http://schemas.microsoft.com/office/powerpoint/2010/main" val="3571948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2FC6C5-572E-47D0-9090-EC5078ED18D3}" type="datetimeFigureOut">
              <a:rPr lang="en-US" smtClean="0"/>
              <a:t>4/30/2012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03ED80-384F-4578-8160-012239EF596A}" type="slidenum">
              <a:rPr lang="en-US" smtClean="0"/>
              <a:t>‹#›</a:t>
            </a:fld>
            <a:endParaRPr lang="en-US"/>
          </a:p>
        </p:txBody>
      </p:sp>
    </p:spTree>
    <p:extLst>
      <p:ext uri="{BB962C8B-B14F-4D97-AF65-F5344CB8AC3E}">
        <p14:creationId xmlns:p14="http://schemas.microsoft.com/office/powerpoint/2010/main" val="24828781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gimme.scottsdalelibrary.org/"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idcontent.bellevue.edu/content/BELLEVUE/library/virtual_library/desktop/index.html"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3.png"/><Relationship Id="rId2" Type="http://schemas.openxmlformats.org/officeDocument/2006/relationships/video" Target="../media/media1.wmv"/><Relationship Id="rId1" Type="http://schemas.microsoft.com/office/2007/relationships/media" Target="../media/media1.wmv"/><Relationship Id="rId6" Type="http://schemas.microsoft.com/office/2007/relationships/hdphoto" Target="../media/hdphoto1.wdp"/><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wmv"/><Relationship Id="rId1" Type="http://schemas.microsoft.com/office/2007/relationships/media" Target="../media/media2.wmv"/><Relationship Id="rId5" Type="http://schemas.openxmlformats.org/officeDocument/2006/relationships/image" Target="../media/image30.pn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slideLayout" Target="../slideLayouts/slideLayout7.xml"/><Relationship Id="rId7" Type="http://schemas.openxmlformats.org/officeDocument/2006/relationships/image" Target="../media/image33.png"/><Relationship Id="rId2" Type="http://schemas.openxmlformats.org/officeDocument/2006/relationships/video" Target="../media/media3.wmv"/><Relationship Id="rId1" Type="http://schemas.microsoft.com/office/2007/relationships/media" Target="../media/media3.wmv"/><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notesSlide" Target="../notesSlides/notesSlide18.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wmv"/><Relationship Id="rId1" Type="http://schemas.microsoft.com/office/2007/relationships/media" Target="../media/media4.wmv"/><Relationship Id="rId5" Type="http://schemas.openxmlformats.org/officeDocument/2006/relationships/image" Target="../media/image38.png"/><Relationship Id="rId4" Type="http://schemas.openxmlformats.org/officeDocument/2006/relationships/notesSlide" Target="../notesSlides/notesSlide2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wmv"/><Relationship Id="rId1" Type="http://schemas.microsoft.com/office/2007/relationships/media" Target="../media/media5.wmv"/><Relationship Id="rId5" Type="http://schemas.openxmlformats.org/officeDocument/2006/relationships/image" Target="../media/image39.png"/><Relationship Id="rId4" Type="http://schemas.openxmlformats.org/officeDocument/2006/relationships/notesSlide" Target="../notesSlides/notesSlide21.xml"/></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wmv"/><Relationship Id="rId1" Type="http://schemas.microsoft.com/office/2007/relationships/media" Target="../media/media6.wmv"/><Relationship Id="rId5" Type="http://schemas.openxmlformats.org/officeDocument/2006/relationships/image" Target="../media/image42.png"/><Relationship Id="rId4" Type="http://schemas.openxmlformats.org/officeDocument/2006/relationships/notesSlide" Target="../notesSlides/notesSlide24.xml"/></Relationships>
</file>

<file path=ppt/slides/_rels/slide35.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wmv"/><Relationship Id="rId1" Type="http://schemas.microsoft.com/office/2007/relationships/media" Target="../media/media7.wmv"/><Relationship Id="rId5" Type="http://schemas.openxmlformats.org/officeDocument/2006/relationships/image" Target="../media/image44.png"/><Relationship Id="rId4" Type="http://schemas.openxmlformats.org/officeDocument/2006/relationships/image" Target="../media/image43.jp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7.png"/><Relationship Id="rId2" Type="http://schemas.openxmlformats.org/officeDocument/2006/relationships/video" Target="../media/media8.wmv"/><Relationship Id="rId1" Type="http://schemas.microsoft.com/office/2007/relationships/media" Target="../media/media8.wmv"/><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notesSlide" Target="../notesSlides/notesSlide26.xml"/></Relationships>
</file>

<file path=ppt/slides/_rels/slide3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wmv"/><Relationship Id="rId1" Type="http://schemas.microsoft.com/office/2007/relationships/media" Target="../media/media9.wmv"/><Relationship Id="rId5" Type="http://schemas.openxmlformats.org/officeDocument/2006/relationships/image" Target="../media/image34.png"/><Relationship Id="rId4" Type="http://schemas.openxmlformats.org/officeDocument/2006/relationships/image" Target="../media/image48.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wmv"/><Relationship Id="rId1" Type="http://schemas.microsoft.com/office/2007/relationships/media" Target="../media/media10.wmv"/><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notesSlide" Target="../notesSlides/notesSlide2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1765"/>
          <a:stretch/>
        </p:blipFill>
        <p:spPr bwMode="auto">
          <a:xfrm>
            <a:off x="-1" y="-41816"/>
            <a:ext cx="9144001" cy="6912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ctrTitle"/>
          </p:nvPr>
        </p:nvSpPr>
        <p:spPr>
          <a:xfrm>
            <a:off x="685800" y="0"/>
            <a:ext cx="7772400" cy="1470025"/>
          </a:xfrm>
        </p:spPr>
        <p:txBody>
          <a:bodyPr>
            <a:noAutofit/>
          </a:bodyPr>
          <a:lstStyle/>
          <a:p>
            <a:r>
              <a:rPr lang="en-US" sz="9600" dirty="0" smtClean="0">
                <a:solidFill>
                  <a:schemeClr val="bg1"/>
                </a:solidFill>
                <a:latin typeface="Mekanik LET" pitchFamily="2" charset="0"/>
              </a:rPr>
              <a:t>Insert inspirational title here</a:t>
            </a:r>
            <a:endParaRPr lang="en-US" sz="9600" dirty="0">
              <a:solidFill>
                <a:schemeClr val="bg1"/>
              </a:solidFill>
              <a:latin typeface="Mekanik LET" pitchFamily="2" charset="0"/>
            </a:endParaRPr>
          </a:p>
        </p:txBody>
      </p:sp>
      <p:sp>
        <p:nvSpPr>
          <p:cNvPr id="3" name="Subtitle 2"/>
          <p:cNvSpPr>
            <a:spLocks noGrp="1"/>
          </p:cNvSpPr>
          <p:nvPr>
            <p:ph type="subTitle" idx="1"/>
          </p:nvPr>
        </p:nvSpPr>
        <p:spPr>
          <a:xfrm>
            <a:off x="0" y="4648200"/>
            <a:ext cx="5334000" cy="2201248"/>
          </a:xfrm>
        </p:spPr>
        <p:txBody>
          <a:bodyPr>
            <a:noAutofit/>
          </a:bodyPr>
          <a:lstStyle/>
          <a:p>
            <a:pPr algn="l"/>
            <a:r>
              <a:rPr lang="en-US" sz="4400" b="1" dirty="0" smtClean="0">
                <a:solidFill>
                  <a:schemeClr val="bg2"/>
                </a:solidFill>
                <a:latin typeface="Mekanik LET" pitchFamily="2" charset="0"/>
              </a:rPr>
              <a:t>Lincoln City Libraries In-Service</a:t>
            </a:r>
            <a:br>
              <a:rPr lang="en-US" sz="4400" b="1" dirty="0" smtClean="0">
                <a:solidFill>
                  <a:schemeClr val="bg2"/>
                </a:solidFill>
                <a:latin typeface="Mekanik LET" pitchFamily="2" charset="0"/>
              </a:rPr>
            </a:br>
            <a:r>
              <a:rPr lang="en-US" sz="4400" b="1" dirty="0" smtClean="0">
                <a:solidFill>
                  <a:schemeClr val="bg2"/>
                </a:solidFill>
                <a:latin typeface="Mekanik LET" pitchFamily="2" charset="0"/>
              </a:rPr>
              <a:t>27 April 2012</a:t>
            </a:r>
            <a:br>
              <a:rPr lang="en-US" sz="4400" b="1" dirty="0" smtClean="0">
                <a:solidFill>
                  <a:schemeClr val="bg2"/>
                </a:solidFill>
                <a:latin typeface="Mekanik LET" pitchFamily="2" charset="0"/>
              </a:rPr>
            </a:br>
            <a:r>
              <a:rPr lang="en-US" sz="4400" b="1" dirty="0" smtClean="0">
                <a:solidFill>
                  <a:schemeClr val="bg2"/>
                </a:solidFill>
                <a:latin typeface="Mekanik LET" pitchFamily="2" charset="0"/>
              </a:rPr>
              <a:t>http</a:t>
            </a:r>
            <a:r>
              <a:rPr lang="en-US" sz="4400" b="1" dirty="0">
                <a:solidFill>
                  <a:schemeClr val="bg2"/>
                </a:solidFill>
                <a:latin typeface="Mekanik LET" pitchFamily="2" charset="0"/>
              </a:rPr>
              <a:t>://delicious.com/travelinlibrarian/lcl2012</a:t>
            </a:r>
          </a:p>
        </p:txBody>
      </p:sp>
      <p:sp>
        <p:nvSpPr>
          <p:cNvPr id="4" name="Rectangle 3"/>
          <p:cNvSpPr/>
          <p:nvPr/>
        </p:nvSpPr>
        <p:spPr>
          <a:xfrm>
            <a:off x="4572000" y="6642556"/>
            <a:ext cx="4572000" cy="215444"/>
          </a:xfrm>
          <a:prstGeom prst="rect">
            <a:avLst/>
          </a:prstGeom>
        </p:spPr>
        <p:txBody>
          <a:bodyPr>
            <a:spAutoFit/>
          </a:bodyPr>
          <a:lstStyle/>
          <a:p>
            <a:pPr algn="r"/>
            <a:r>
              <a:rPr lang="en-US" sz="800" dirty="0"/>
              <a:t>http://</a:t>
            </a:r>
            <a:r>
              <a:rPr lang="en-US" sz="800" dirty="0">
                <a:solidFill>
                  <a:schemeClr val="bg1"/>
                </a:solidFill>
              </a:rPr>
              <a:t>www.flickr.com/photos/44028103@N07/5104367911</a:t>
            </a:r>
            <a:r>
              <a:rPr lang="en-US" sz="800" dirty="0"/>
              <a:t>/</a:t>
            </a:r>
          </a:p>
        </p:txBody>
      </p:sp>
    </p:spTree>
    <p:extLst>
      <p:ext uri="{BB962C8B-B14F-4D97-AF65-F5344CB8AC3E}">
        <p14:creationId xmlns:p14="http://schemas.microsoft.com/office/powerpoint/2010/main" val="28156695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04835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456343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 y="0"/>
            <a:ext cx="8915400" cy="6844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856726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074"/>
          <a:stretch/>
        </p:blipFill>
        <p:spPr bwMode="auto">
          <a:xfrm>
            <a:off x="99756" y="158578"/>
            <a:ext cx="8944489" cy="65408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18090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74" name="Picture 2">
            <a:hlinkClick r:id="rId3"/>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703" r="19325" b="36410"/>
          <a:stretch/>
        </p:blipFill>
        <p:spPr bwMode="auto">
          <a:xfrm>
            <a:off x="152400" y="602732"/>
            <a:ext cx="8839202" cy="5652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87482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2195" t="6847" r="22195" b="15676"/>
          <a:stretch/>
        </p:blipFill>
        <p:spPr>
          <a:xfrm>
            <a:off x="1790700" y="-7663"/>
            <a:ext cx="5562600" cy="6873326"/>
          </a:xfrm>
          <a:prstGeom prst="rect">
            <a:avLst/>
          </a:prstGeom>
        </p:spPr>
      </p:pic>
    </p:spTree>
    <p:extLst>
      <p:ext uri="{BB962C8B-B14F-4D97-AF65-F5344CB8AC3E}">
        <p14:creationId xmlns:p14="http://schemas.microsoft.com/office/powerpoint/2010/main" val="16539698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a:hlinkClick r:id="rId3"/>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983" t="10038" r="14052" b="24909"/>
          <a:stretch/>
        </p:blipFill>
        <p:spPr bwMode="auto">
          <a:xfrm>
            <a:off x="101600" y="643467"/>
            <a:ext cx="8952090" cy="5576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78627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msauers\AppData\Local\Microsoft\Windows\Temporary Internet Files\Content.Outlook\VMISFR55\ABD eBook eXperience Station.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22" y="0"/>
            <a:ext cx="918178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7093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4" y="489541"/>
            <a:ext cx="9149644" cy="58789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38634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18" y="331573"/>
            <a:ext cx="9002564" cy="61948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974186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2"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4111" y="6643947"/>
            <a:ext cx="4572000" cy="215444"/>
          </a:xfrm>
          <a:prstGeom prst="rect">
            <a:avLst/>
          </a:prstGeom>
        </p:spPr>
        <p:txBody>
          <a:bodyPr>
            <a:spAutoFit/>
          </a:bodyPr>
          <a:lstStyle/>
          <a:p>
            <a:r>
              <a:rPr lang="en-US" sz="800" dirty="0"/>
              <a:t>http://www.flickr.com/photos/9279573@N02/4457161673/</a:t>
            </a:r>
          </a:p>
        </p:txBody>
      </p:sp>
    </p:spTree>
    <p:extLst>
      <p:ext uri="{BB962C8B-B14F-4D97-AF65-F5344CB8AC3E}">
        <p14:creationId xmlns:p14="http://schemas.microsoft.com/office/powerpoint/2010/main" val="4879008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2822"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4111" y="6643947"/>
            <a:ext cx="4572000" cy="215444"/>
          </a:xfrm>
          <a:prstGeom prst="rect">
            <a:avLst/>
          </a:prstGeom>
        </p:spPr>
        <p:txBody>
          <a:bodyPr>
            <a:spAutoFit/>
          </a:bodyPr>
          <a:lstStyle/>
          <a:p>
            <a:r>
              <a:rPr lang="en-US" sz="800" dirty="0"/>
              <a:t>http://www.flickr.com/photos/9279573@N02/4457161673/</a:t>
            </a:r>
          </a:p>
        </p:txBody>
      </p:sp>
      <p:pic>
        <p:nvPicPr>
          <p:cNvPr id="4" name="East Palo Alto Seed Library.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524000" y="1714500"/>
            <a:ext cx="6096000" cy="3429000"/>
          </a:xfrm>
          <a:prstGeom prst="rect">
            <a:avLst/>
          </a:prstGeom>
          <a:ln>
            <a:noFill/>
          </a:ln>
          <a:effectLst>
            <a:softEdge rad="112500"/>
          </a:effectLst>
        </p:spPr>
      </p:pic>
    </p:spTree>
    <p:extLst>
      <p:ext uri="{BB962C8B-B14F-4D97-AF65-F5344CB8AC3E}">
        <p14:creationId xmlns:p14="http://schemas.microsoft.com/office/powerpoint/2010/main" val="333230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0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 y="762000"/>
            <a:ext cx="8747760" cy="533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879008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7787723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1" y="56848"/>
            <a:ext cx="5181600" cy="6744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08844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1332" t="9333" r="13391" b="15207"/>
          <a:stretch/>
        </p:blipFill>
        <p:spPr bwMode="auto">
          <a:xfrm>
            <a:off x="-1" y="0"/>
            <a:ext cx="9045147" cy="6248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104632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219200"/>
            <a:ext cx="8839200"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66974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286" y="0"/>
            <a:ext cx="653142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65153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41" y="0"/>
            <a:ext cx="9174104" cy="68805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5"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48538" y="5032728"/>
            <a:ext cx="2095462" cy="1847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4161776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r="36892"/>
          <a:stretch/>
        </p:blipFill>
        <p:spPr>
          <a:xfrm>
            <a:off x="1686698" y="0"/>
            <a:ext cx="5770605" cy="6858000"/>
          </a:xfrm>
          <a:prstGeom prst="rect">
            <a:avLst/>
          </a:prstGeom>
        </p:spPr>
      </p:pic>
    </p:spTree>
    <p:extLst>
      <p:ext uri="{BB962C8B-B14F-4D97-AF65-F5344CB8AC3E}">
        <p14:creationId xmlns:p14="http://schemas.microsoft.com/office/powerpoint/2010/main" val="2858333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8919"/>
          <a:stretch/>
        </p:blipFill>
        <p:spPr bwMode="auto">
          <a:xfrm>
            <a:off x="5181600" y="1627959"/>
            <a:ext cx="3861486" cy="3571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162697"/>
            <a:ext cx="4876800" cy="650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53268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476" y="0"/>
            <a:ext cx="9144000" cy="6858000"/>
          </a:xfrm>
          <a:prstGeom prst="rect">
            <a:avLst/>
          </a:prstGeom>
        </p:spPr>
      </p:pic>
    </p:spTree>
    <p:extLst>
      <p:ext uri="{BB962C8B-B14F-4D97-AF65-F5344CB8AC3E}">
        <p14:creationId xmlns:p14="http://schemas.microsoft.com/office/powerpoint/2010/main" val="38877351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27097" y="2667000"/>
            <a:ext cx="5419725" cy="419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0644" t="9522" r="21738" b="8396"/>
          <a:stretch/>
        </p:blipFill>
        <p:spPr bwMode="auto">
          <a:xfrm>
            <a:off x="0" y="5310850"/>
            <a:ext cx="1219200" cy="1547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4876800" cy="365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224371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74"/>
            <a:ext cx="4572000" cy="68546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rot="16200000">
            <a:off x="-2161822" y="4454911"/>
            <a:ext cx="4572000" cy="230832"/>
          </a:xfrm>
          <a:prstGeom prst="rect">
            <a:avLst/>
          </a:prstGeom>
        </p:spPr>
        <p:txBody>
          <a:bodyPr>
            <a:spAutoFit/>
          </a:bodyPr>
          <a:lstStyle/>
          <a:p>
            <a:r>
              <a:rPr lang="en-US" sz="900" dirty="0">
                <a:solidFill>
                  <a:schemeClr val="bg1"/>
                </a:solidFill>
              </a:rPr>
              <a:t>http://www.flickr.com/photos/44124453791@N01/3486966046/</a:t>
            </a:r>
          </a:p>
        </p:txBody>
      </p:sp>
    </p:spTree>
    <p:extLst>
      <p:ext uri="{BB962C8B-B14F-4D97-AF65-F5344CB8AC3E}">
        <p14:creationId xmlns:p14="http://schemas.microsoft.com/office/powerpoint/2010/main" val="13692633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74"/>
            <a:ext cx="4572000" cy="68546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rot="16200000">
            <a:off x="-2161822" y="4454911"/>
            <a:ext cx="4572000" cy="230832"/>
          </a:xfrm>
          <a:prstGeom prst="rect">
            <a:avLst/>
          </a:prstGeom>
        </p:spPr>
        <p:txBody>
          <a:bodyPr>
            <a:spAutoFit/>
          </a:bodyPr>
          <a:lstStyle/>
          <a:p>
            <a:r>
              <a:rPr lang="en-US" sz="900" dirty="0">
                <a:solidFill>
                  <a:schemeClr val="bg1"/>
                </a:solidFill>
              </a:rPr>
              <a:t>http://www.flickr.com/photos/44124453791@N01/3486966046/</a:t>
            </a:r>
          </a:p>
        </p:txBody>
      </p:sp>
      <p:pic>
        <p:nvPicPr>
          <p:cNvPr id="2" name="MakerBot - Beethoven (1-minute time-lapse).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724400" y="71437"/>
            <a:ext cx="4343400" cy="2443163"/>
          </a:xfrm>
          <a:prstGeom prst="rect">
            <a:avLst/>
          </a:prstGeom>
        </p:spPr>
      </p:pic>
    </p:spTree>
    <p:extLst>
      <p:ext uri="{BB962C8B-B14F-4D97-AF65-F5344CB8AC3E}">
        <p14:creationId xmlns:p14="http://schemas.microsoft.com/office/powerpoint/2010/main" val="427936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3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43000" y="304800"/>
            <a:ext cx="6191250" cy="895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24400" y="1371600"/>
            <a:ext cx="4057650" cy="2280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0" name="Picture 6"/>
          <p:cNvPicPr>
            <a:picLocks noChangeAspect="1" noChangeArrowheads="1"/>
          </p:cNvPicPr>
          <p:nvPr/>
        </p:nvPicPr>
        <p:blipFill rotWithShape="1">
          <a:blip r:embed="rId7">
            <a:extLst>
              <a:ext uri="{28A0092B-C50C-407E-A947-70E740481C1C}">
                <a14:useLocalDpi xmlns:a14="http://schemas.microsoft.com/office/drawing/2010/main" val="0"/>
              </a:ext>
            </a:extLst>
          </a:blip>
          <a:srcRect t="10606" b="5219"/>
          <a:stretch/>
        </p:blipFill>
        <p:spPr bwMode="auto">
          <a:xfrm>
            <a:off x="5753100" y="3886200"/>
            <a:ext cx="2000250" cy="28222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FFL Fab Lab.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8"/>
          <a:srcRect l="34687" r="35469"/>
          <a:stretch/>
        </p:blipFill>
        <p:spPr>
          <a:xfrm>
            <a:off x="1000896" y="1488987"/>
            <a:ext cx="2656703" cy="5007457"/>
          </a:xfrm>
          <a:prstGeom prst="rect">
            <a:avLst/>
          </a:prstGeom>
        </p:spPr>
      </p:pic>
    </p:spTree>
    <p:extLst>
      <p:ext uri="{BB962C8B-B14F-4D97-AF65-F5344CB8AC3E}">
        <p14:creationId xmlns:p14="http://schemas.microsoft.com/office/powerpoint/2010/main" val="42416177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492639"/>
            <a:ext cx="9144001" cy="58727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689337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22" y="11642"/>
            <a:ext cx="9112956" cy="68347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5522" y="6615527"/>
            <a:ext cx="4572000" cy="230832"/>
          </a:xfrm>
          <a:prstGeom prst="rect">
            <a:avLst/>
          </a:prstGeom>
        </p:spPr>
        <p:txBody>
          <a:bodyPr>
            <a:spAutoFit/>
          </a:bodyPr>
          <a:lstStyle/>
          <a:p>
            <a:r>
              <a:rPr lang="en-US" sz="900" dirty="0">
                <a:solidFill>
                  <a:schemeClr val="bg1"/>
                </a:solidFill>
              </a:rPr>
              <a:t>http://www.flickr.com/photos/45898880@N00/4323711465/</a:t>
            </a:r>
          </a:p>
        </p:txBody>
      </p:sp>
    </p:spTree>
    <p:extLst>
      <p:ext uri="{BB962C8B-B14F-4D97-AF65-F5344CB8AC3E}">
        <p14:creationId xmlns:p14="http://schemas.microsoft.com/office/powerpoint/2010/main" val="211117643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descr="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0"/>
            <a:ext cx="9144000" cy="67289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46839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3D Chocolate Printer creating multi-layer square.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36613"/>
            <a:ext cx="9144000" cy="5184775"/>
          </a:xfrm>
          <a:prstGeom prst="rect">
            <a:avLst/>
          </a:prstGeom>
        </p:spPr>
      </p:pic>
    </p:spTree>
    <p:extLst>
      <p:ext uri="{BB962C8B-B14F-4D97-AF65-F5344CB8AC3E}">
        <p14:creationId xmlns:p14="http://schemas.microsoft.com/office/powerpoint/2010/main" val="35457914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8" name="asplode.wm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43554" y="152401"/>
            <a:ext cx="9056892" cy="6553200"/>
          </a:xfrm>
        </p:spPr>
      </p:pic>
    </p:spTree>
    <p:extLst>
      <p:ext uri="{BB962C8B-B14F-4D97-AF65-F5344CB8AC3E}">
        <p14:creationId xmlns:p14="http://schemas.microsoft.com/office/powerpoint/2010/main" val="2379712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8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88207"/>
            <a:ext cx="8229600" cy="6681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9447797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6432" t="12889" r="7747" b="7039"/>
          <a:stretch/>
        </p:blipFill>
        <p:spPr bwMode="auto">
          <a:xfrm>
            <a:off x="1" y="984422"/>
            <a:ext cx="9135209" cy="58735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8791702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Red Planet clip.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82880" y="1600200"/>
            <a:ext cx="8778240" cy="3657600"/>
          </a:xfrm>
          <a:prstGeom prst="rect">
            <a:avLst/>
          </a:prstGeom>
        </p:spPr>
      </p:pic>
    </p:spTree>
    <p:extLst>
      <p:ext uri="{BB962C8B-B14F-4D97-AF65-F5344CB8AC3E}">
        <p14:creationId xmlns:p14="http://schemas.microsoft.com/office/powerpoint/2010/main" val="30296830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 y="381000"/>
            <a:ext cx="9098280" cy="6096000"/>
          </a:xfrm>
          <a:prstGeom prst="rect">
            <a:avLst/>
          </a:prstGeom>
        </p:spPr>
      </p:pic>
    </p:spTree>
    <p:extLst>
      <p:ext uri="{BB962C8B-B14F-4D97-AF65-F5344CB8AC3E}">
        <p14:creationId xmlns:p14="http://schemas.microsoft.com/office/powerpoint/2010/main" val="103095468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60" y="381000"/>
            <a:ext cx="9098280" cy="6096000"/>
          </a:xfrm>
          <a:prstGeom prst="rect">
            <a:avLst/>
          </a:prstGeom>
        </p:spPr>
      </p:pic>
      <p:pic>
        <p:nvPicPr>
          <p:cNvPr id="3" name="Unbreackable YOUM Samsung flexible Amoled display.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00200" y="533400"/>
            <a:ext cx="5943600" cy="3343276"/>
          </a:xfrm>
          <a:prstGeom prst="rect">
            <a:avLst/>
          </a:prstGeom>
          <a:ln>
            <a:noFill/>
          </a:ln>
          <a:effectLst>
            <a:softEdge rad="112500"/>
          </a:effectLst>
        </p:spPr>
      </p:pic>
    </p:spTree>
    <p:extLst>
      <p:ext uri="{BB962C8B-B14F-4D97-AF65-F5344CB8AC3E}">
        <p14:creationId xmlns:p14="http://schemas.microsoft.com/office/powerpoint/2010/main" val="941367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30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97" y="2962275"/>
            <a:ext cx="2847975" cy="3895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95575" y="3245966"/>
            <a:ext cx="2562225" cy="360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SmartWatch.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3581400" y="51486"/>
            <a:ext cx="5523470" cy="3106952"/>
          </a:xfrm>
          <a:prstGeom prst="rect">
            <a:avLst/>
          </a:prstGeom>
        </p:spPr>
      </p:pic>
    </p:spTree>
    <p:extLst>
      <p:ext uri="{BB962C8B-B14F-4D97-AF65-F5344CB8AC3E}">
        <p14:creationId xmlns:p14="http://schemas.microsoft.com/office/powerpoint/2010/main" val="42416177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034638"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4161776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6034638"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roject Glass_ One day....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953000" y="76200"/>
            <a:ext cx="4129637" cy="2322921"/>
          </a:xfrm>
          <a:prstGeom prst="rect">
            <a:avLst/>
          </a:prstGeom>
          <a:ln>
            <a:noFill/>
          </a:ln>
          <a:effectLst>
            <a:softEdge rad="112500"/>
          </a:effectLst>
        </p:spPr>
      </p:pic>
    </p:spTree>
    <p:extLst>
      <p:ext uri="{BB962C8B-B14F-4D97-AF65-F5344CB8AC3E}">
        <p14:creationId xmlns:p14="http://schemas.microsoft.com/office/powerpoint/2010/main" val="2951725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99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0" y="-7739"/>
            <a:ext cx="7239000" cy="68657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04800" y="304800"/>
            <a:ext cx="4419600" cy="769441"/>
          </a:xfrm>
          <a:prstGeom prst="rect">
            <a:avLst/>
          </a:prstGeom>
          <a:noFill/>
        </p:spPr>
        <p:txBody>
          <a:bodyPr wrap="square" rtlCol="0">
            <a:spAutoFit/>
          </a:bodyPr>
          <a:lstStyle/>
          <a:p>
            <a:r>
              <a:rPr lang="en-US" sz="4400" dirty="0" smtClean="0">
                <a:solidFill>
                  <a:schemeClr val="bg1"/>
                </a:solidFill>
                <a:latin typeface="Tempus Sans ITC" pitchFamily="82" charset="0"/>
              </a:rPr>
              <a:t>Final  thoughts…</a:t>
            </a:r>
            <a:endParaRPr lang="en-US" sz="4400" dirty="0">
              <a:solidFill>
                <a:schemeClr val="bg1"/>
              </a:solidFill>
              <a:latin typeface="Tempus Sans ITC" pitchFamily="82" charset="0"/>
            </a:endParaRPr>
          </a:p>
        </p:txBody>
      </p:sp>
      <p:pic>
        <p:nvPicPr>
          <p:cNvPr id="6" name="An Invocation for Beginnings.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81000" y="1139137"/>
            <a:ext cx="4063987" cy="2285993"/>
          </a:xfrm>
          <a:prstGeom prst="rect">
            <a:avLst/>
          </a:prstGeom>
          <a:ln>
            <a:noFill/>
          </a:ln>
          <a:effectLst>
            <a:softEdge rad="112500"/>
          </a:effectLst>
        </p:spPr>
      </p:pic>
      <p:sp>
        <p:nvSpPr>
          <p:cNvPr id="5" name="Rectangle 4"/>
          <p:cNvSpPr/>
          <p:nvPr/>
        </p:nvSpPr>
        <p:spPr>
          <a:xfrm>
            <a:off x="4572000" y="6642556"/>
            <a:ext cx="4572000" cy="215444"/>
          </a:xfrm>
          <a:prstGeom prst="rect">
            <a:avLst/>
          </a:prstGeom>
        </p:spPr>
        <p:txBody>
          <a:bodyPr>
            <a:spAutoFit/>
          </a:bodyPr>
          <a:lstStyle/>
          <a:p>
            <a:pPr algn="r"/>
            <a:r>
              <a:rPr lang="en-US" sz="800" dirty="0">
                <a:solidFill>
                  <a:schemeClr val="bg1"/>
                </a:solidFill>
              </a:rPr>
              <a:t>http://www.flickr.com/photos/43492691@N00/516724172/</a:t>
            </a:r>
          </a:p>
        </p:txBody>
      </p:sp>
    </p:spTree>
    <p:extLst>
      <p:ext uri="{BB962C8B-B14F-4D97-AF65-F5344CB8AC3E}">
        <p14:creationId xmlns:p14="http://schemas.microsoft.com/office/powerpoint/2010/main" val="248736743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Thank you!</a:t>
            </a:r>
            <a:endParaRPr lang="en-US" dirty="0"/>
          </a:p>
        </p:txBody>
      </p:sp>
      <p:sp>
        <p:nvSpPr>
          <p:cNvPr id="3" name="Subtitle 2"/>
          <p:cNvSpPr>
            <a:spLocks noGrp="1"/>
          </p:cNvSpPr>
          <p:nvPr>
            <p:ph type="subTitle" idx="1"/>
          </p:nvPr>
        </p:nvSpPr>
        <p:spPr/>
        <p:txBody>
          <a:bodyPr>
            <a:normAutofit fontScale="70000" lnSpcReduction="20000"/>
          </a:bodyPr>
          <a:lstStyle/>
          <a:p>
            <a:r>
              <a:rPr lang="en-US" dirty="0" smtClean="0"/>
              <a:t>Michael Sauers</a:t>
            </a:r>
          </a:p>
          <a:p>
            <a:r>
              <a:rPr lang="en-US" dirty="0" smtClean="0"/>
              <a:t>Technology Innovation Librarian</a:t>
            </a:r>
          </a:p>
          <a:p>
            <a:r>
              <a:rPr lang="en-US" dirty="0" smtClean="0"/>
              <a:t>Nebraska Library Commission</a:t>
            </a:r>
          </a:p>
          <a:p>
            <a:r>
              <a:rPr lang="en-US" dirty="0" smtClean="0"/>
              <a:t>michael.sauers@nebraska.gov</a:t>
            </a:r>
          </a:p>
          <a:p>
            <a:r>
              <a:rPr lang="en-US" smtClean="0"/>
              <a:t>www.travelinlibrarian.info</a:t>
            </a:r>
            <a:endParaRPr lang="en-US" dirty="0"/>
          </a:p>
        </p:txBody>
      </p:sp>
    </p:spTree>
    <p:extLst>
      <p:ext uri="{BB962C8B-B14F-4D97-AF65-F5344CB8AC3E}">
        <p14:creationId xmlns:p14="http://schemas.microsoft.com/office/powerpoint/2010/main" val="409657011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237</TotalTime>
  <Words>589</Words>
  <Application>Microsoft Office PowerPoint</Application>
  <PresentationFormat>On-screen Show (4:3)</PresentationFormat>
  <Paragraphs>94</Paragraphs>
  <Slides>41</Slides>
  <Notes>27</Notes>
  <HiddenSlides>0</HiddenSlides>
  <MMClips>10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Insert inspirational title here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Nebraska Library Commission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Michael Sauers</dc:creator>
  <cp:lastModifiedBy>Michael Sauers</cp:lastModifiedBy>
  <cp:revision>77</cp:revision>
  <dcterms:created xsi:type="dcterms:W3CDTF">2012-04-09T16:03:14Z</dcterms:created>
  <dcterms:modified xsi:type="dcterms:W3CDTF">2012-04-30T15:36:24Z</dcterms:modified>
</cp:coreProperties>
</file>